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17"/>
  </p:notesMasterIdLst>
  <p:sldIdLst>
    <p:sldId id="267" r:id="rId3"/>
    <p:sldId id="294" r:id="rId4"/>
    <p:sldId id="295" r:id="rId5"/>
    <p:sldId id="327" r:id="rId6"/>
    <p:sldId id="328" r:id="rId7"/>
    <p:sldId id="334" r:id="rId8"/>
    <p:sldId id="305" r:id="rId9"/>
    <p:sldId id="337" r:id="rId10"/>
    <p:sldId id="336" r:id="rId11"/>
    <p:sldId id="338" r:id="rId12"/>
    <p:sldId id="329" r:id="rId13"/>
    <p:sldId id="331" r:id="rId14"/>
    <p:sldId id="330" r:id="rId15"/>
    <p:sldId id="332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C1"/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6357" autoAdjust="0"/>
  </p:normalViewPr>
  <p:slideViewPr>
    <p:cSldViewPr snapToGrid="0" snapToObjects="1">
      <p:cViewPr varScale="1">
        <p:scale>
          <a:sx n="106" d="100"/>
          <a:sy n="106" d="100"/>
        </p:scale>
        <p:origin x="3306" y="108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Bloomberg L.P. is a privately held financial, software, data, and media company headquartered in Midtown Manhattan, New York City.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2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8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0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yweb.ttu.edu/tnhondan/iDVL/index.php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/>
          </p:cNvPr>
          <p:cNvSpPr>
            <a:spLocks/>
          </p:cNvSpPr>
          <p:nvPr/>
        </p:nvSpPr>
        <p:spPr bwMode="auto">
          <a:xfrm>
            <a:off x="2941581" y="2274888"/>
            <a:ext cx="6119292" cy="37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Clr>
                <a:schemeClr val="bg1"/>
              </a:buClr>
              <a:buSzPct val="60000"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Presenter</a:t>
            </a:r>
          </a:p>
          <a:p>
            <a:pPr lvl="1" eaLnBrk="1" hangingPunct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Dr. Tommy Dang</a:t>
            </a:r>
          </a:p>
          <a:p>
            <a:pPr marL="457200" lvl="1" indent="0">
              <a:buClrTx/>
              <a:buSz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	Assistant Professor, Texas Tech University</a:t>
            </a:r>
          </a:p>
          <a:p>
            <a:pPr marL="457200" lvl="1" indent="0">
              <a:buClrTx/>
              <a:buSzTx/>
              <a:buNone/>
              <a:defRPr/>
            </a:pPr>
            <a:endParaRPr lang="en-US" altLang="en-US" sz="2000" b="1" dirty="0">
              <a:solidFill>
                <a:schemeClr val="bg1"/>
              </a:solidFill>
              <a:latin typeface="+mn-lt"/>
            </a:endParaRPr>
          </a:p>
          <a:p>
            <a:pPr marL="0" indent="0">
              <a:buClr>
                <a:srgbClr val="17375E"/>
              </a:buClr>
              <a:buSzPct val="60000"/>
              <a:buNone/>
              <a:defRPr/>
            </a:pP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PhD Students</a:t>
            </a:r>
          </a:p>
          <a:p>
            <a:pPr lvl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Ngan V. T. Nguyen</a:t>
            </a:r>
          </a:p>
          <a:p>
            <a:pPr lvl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Vinh Nguyen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lvl="1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>
                <a:solidFill>
                  <a:schemeClr val="bg1"/>
                </a:solidFill>
                <a:latin typeface="+mn-lt"/>
              </a:rPr>
              <a:t>Vung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 Pham</a:t>
            </a:r>
          </a:p>
        </p:txBody>
      </p:sp>
      <p:sp>
        <p:nvSpPr>
          <p:cNvPr id="7" name="Rectangle 5">
            <a:extLst/>
          </p:cNvPr>
          <p:cNvSpPr txBox="1">
            <a:spLocks noChangeArrowheads="1"/>
          </p:cNvSpPr>
          <p:nvPr/>
        </p:nvSpPr>
        <p:spPr bwMode="auto">
          <a:xfrm>
            <a:off x="189470" y="1097478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-128"/>
              </a:rPr>
              <a:t>FinanViz</a:t>
            </a:r>
            <a:r>
              <a:rPr lang="en-US" altLang="x-none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charset="-128"/>
              </a:rPr>
              <a:t>: Visualizing Emerging Topics in Financial News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" y="5761548"/>
            <a:ext cx="2749198" cy="264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305211-ECFC-42DA-BED3-0AC92482EB48}"/>
              </a:ext>
            </a:extLst>
          </p:cNvPr>
          <p:cNvSpPr/>
          <p:nvPr/>
        </p:nvSpPr>
        <p:spPr>
          <a:xfrm>
            <a:off x="0" y="1157810"/>
            <a:ext cx="3395793" cy="570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033C1-DF90-4381-87DF-34CFBAB62E15}"/>
              </a:ext>
            </a:extLst>
          </p:cNvPr>
          <p:cNvSpPr/>
          <p:nvPr/>
        </p:nvSpPr>
        <p:spPr>
          <a:xfrm>
            <a:off x="0" y="2561097"/>
            <a:ext cx="3395793" cy="1969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Mouse event: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Drag and drop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Zoom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Right click to search term in application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/>
              </a:rPr>
              <a:t>User interactions </a:t>
            </a: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(cont.) 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483A0-F55F-4AD4-AE62-E26E965C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93" y="1157810"/>
            <a:ext cx="5748207" cy="57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B37E9-B087-4087-9E65-C5FA61D3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4" t="12716" r="729" b="5803"/>
          <a:stretch/>
        </p:blipFill>
        <p:spPr>
          <a:xfrm>
            <a:off x="0" y="3149272"/>
            <a:ext cx="9147925" cy="329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144C5-81B0-4070-8022-4C383A707962}"/>
              </a:ext>
            </a:extLst>
          </p:cNvPr>
          <p:cNvSpPr txBox="1"/>
          <p:nvPr/>
        </p:nvSpPr>
        <p:spPr>
          <a:xfrm>
            <a:off x="110375" y="1203325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Brexit</a:t>
            </a:r>
            <a:r>
              <a:rPr lang="en-US" sz="2800" dirty="0"/>
              <a:t> =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Br</a:t>
            </a:r>
            <a:r>
              <a:rPr lang="en-US" sz="2800" dirty="0"/>
              <a:t>itish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exit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68EB70-1232-4F15-8A33-41AA860D2E3D}"/>
              </a:ext>
            </a:extLst>
          </p:cNvPr>
          <p:cNvCxnSpPr>
            <a:cxnSpLocks/>
          </p:cNvCxnSpPr>
          <p:nvPr/>
        </p:nvCxnSpPr>
        <p:spPr>
          <a:xfrm>
            <a:off x="8401050" y="2430780"/>
            <a:ext cx="0" cy="825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F9DD6-6B1C-432B-99EC-3C348B5DDD00}"/>
              </a:ext>
            </a:extLst>
          </p:cNvPr>
          <p:cNvCxnSpPr>
            <a:cxnSpLocks/>
          </p:cNvCxnSpPr>
          <p:nvPr/>
        </p:nvCxnSpPr>
        <p:spPr>
          <a:xfrm>
            <a:off x="3678556" y="2430780"/>
            <a:ext cx="0" cy="1599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33EBC-B416-4105-B9AF-E270F2C81761}"/>
              </a:ext>
            </a:extLst>
          </p:cNvPr>
          <p:cNvSpPr/>
          <p:nvPr/>
        </p:nvSpPr>
        <p:spPr>
          <a:xfrm>
            <a:off x="2644140" y="2026920"/>
            <a:ext cx="6377940" cy="4038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“Brexit” and financial issues in the last quarter of 2018</a:t>
            </a:r>
          </a:p>
        </p:txBody>
      </p:sp>
    </p:spTree>
    <p:extLst>
      <p:ext uri="{BB962C8B-B14F-4D97-AF65-F5344CB8AC3E}">
        <p14:creationId xmlns:p14="http://schemas.microsoft.com/office/powerpoint/2010/main" val="294950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88E840-BB80-493A-B0B3-8C10D3955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0" t="12271" r="22083" b="5964"/>
          <a:stretch/>
        </p:blipFill>
        <p:spPr>
          <a:xfrm>
            <a:off x="3230880" y="1188441"/>
            <a:ext cx="5913120" cy="5600979"/>
          </a:xfrm>
          <a:prstGeom prst="rect">
            <a:avLst/>
          </a:prstGeom>
        </p:spPr>
      </p:pic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Case study</a:t>
            </a: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6F937-3342-4C14-BF30-42C4D12FB1F0}"/>
              </a:ext>
            </a:extLst>
          </p:cNvPr>
          <p:cNvSpPr txBox="1"/>
          <p:nvPr/>
        </p:nvSpPr>
        <p:spPr>
          <a:xfrm>
            <a:off x="63381" y="1279813"/>
            <a:ext cx="3677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Jun 19 2018</a:t>
            </a:r>
          </a:p>
          <a:p>
            <a:r>
              <a:rPr lang="en-US" sz="2400" dirty="0"/>
              <a:t>Financial issue related to </a:t>
            </a:r>
          </a:p>
          <a:p>
            <a:r>
              <a:rPr lang="en-US" sz="2400" b="1" dirty="0">
                <a:solidFill>
                  <a:srgbClr val="448EC1"/>
                </a:solidFill>
              </a:rPr>
              <a:t>China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$200 billion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7D6AD-0579-4CBB-9559-D97614B8C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6" t="6939" r="46834" b="4604"/>
          <a:stretch/>
        </p:blipFill>
        <p:spPr>
          <a:xfrm>
            <a:off x="0" y="2827021"/>
            <a:ext cx="3159486" cy="4030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5D26A6-4CBE-4529-96B9-5EB79658ADB5}"/>
              </a:ext>
            </a:extLst>
          </p:cNvPr>
          <p:cNvSpPr/>
          <p:nvPr/>
        </p:nvSpPr>
        <p:spPr>
          <a:xfrm>
            <a:off x="4518660" y="2186940"/>
            <a:ext cx="4625340" cy="167660"/>
          </a:xfrm>
          <a:prstGeom prst="rect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D0DA05E-B403-457D-86AA-346254FDEB35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3159486" y="2270770"/>
            <a:ext cx="1359174" cy="6463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0D4A71B-648A-4EFC-B6C2-8D49A8EA712F}"/>
              </a:ext>
            </a:extLst>
          </p:cNvPr>
          <p:cNvSpPr/>
          <p:nvPr/>
        </p:nvSpPr>
        <p:spPr>
          <a:xfrm>
            <a:off x="3756660" y="1556801"/>
            <a:ext cx="530007" cy="241975"/>
          </a:xfrm>
          <a:prstGeom prst="ellipse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8BB9ED4-5A36-4A72-B42F-0F267A725686}"/>
              </a:ext>
            </a:extLst>
          </p:cNvPr>
          <p:cNvCxnSpPr>
            <a:stCxn id="16" idx="6"/>
          </p:cNvCxnSpPr>
          <p:nvPr/>
        </p:nvCxnSpPr>
        <p:spPr>
          <a:xfrm>
            <a:off x="4286667" y="1677789"/>
            <a:ext cx="1900773" cy="167531"/>
          </a:xfrm>
          <a:prstGeom prst="bentConnector3">
            <a:avLst>
              <a:gd name="adj1" fmla="val 100111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202A48C-1242-46D7-9B8B-9BF3C05E02F0}"/>
              </a:ext>
            </a:extLst>
          </p:cNvPr>
          <p:cNvSpPr/>
          <p:nvPr/>
        </p:nvSpPr>
        <p:spPr>
          <a:xfrm>
            <a:off x="3756659" y="6181848"/>
            <a:ext cx="530008" cy="318012"/>
          </a:xfrm>
          <a:prstGeom prst="ellipse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6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Conclusion and Future work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EBEE0-6BC1-4F2B-9733-BE77FFB6EB84}"/>
              </a:ext>
            </a:extLst>
          </p:cNvPr>
          <p:cNvSpPr txBox="1"/>
          <p:nvPr/>
        </p:nvSpPr>
        <p:spPr>
          <a:xfrm>
            <a:off x="194508" y="1687905"/>
            <a:ext cx="8754984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Introduced </a:t>
            </a:r>
            <a:r>
              <a:rPr lang="en-US" sz="2000" dirty="0" err="1"/>
              <a:t>FinanViz</a:t>
            </a:r>
            <a:r>
              <a:rPr lang="en-US" sz="2000" dirty="0"/>
              <a:t> - a graphical tool analysis emerging trends from financial news based on the </a:t>
            </a:r>
            <a:r>
              <a:rPr lang="en-US" sz="2000" b="1" dirty="0"/>
              <a:t>co-occurrence</a:t>
            </a:r>
            <a:r>
              <a:rPr lang="en-US" sz="2000" dirty="0"/>
              <a:t> of related </a:t>
            </a:r>
            <a:r>
              <a:rPr lang="en-US" sz="2000" b="1" dirty="0"/>
              <a:t>terms</a:t>
            </a:r>
            <a:r>
              <a:rPr lang="en-US" sz="2000" dirty="0"/>
              <a:t> within a </a:t>
            </a:r>
            <a:r>
              <a:rPr lang="en-US" sz="2000" b="1" dirty="0"/>
              <a:t>topic</a:t>
            </a:r>
            <a:r>
              <a:rPr lang="en-US" sz="2000" dirty="0"/>
              <a:t> or across multiple topics over time, and the relationship </a:t>
            </a:r>
            <a:r>
              <a:rPr lang="en-US" sz="2000" b="1" dirty="0"/>
              <a:t>sudden change</a:t>
            </a:r>
            <a:r>
              <a:rPr lang="en-US" sz="2000" dirty="0"/>
              <a:t> of trending terms spanning multiple years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Future work: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collaborating with experts in financial department to improve the </a:t>
            </a:r>
            <a:r>
              <a:rPr lang="en-US" sz="2000" dirty="0" err="1"/>
              <a:t>FinanViz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extract, interpret terms in a more meaningful manner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Questions?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A8ACE2-4AEA-4F2A-BF80-38CF519D6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797" y="2727017"/>
            <a:ext cx="8229600" cy="701984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Email: </a:t>
            </a:r>
            <a:r>
              <a:rPr lang="en-US" altLang="en-US" dirty="0" err="1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7" name="Picture 6" descr="TTUtl_DblT_c2C.png">
            <a:extLst>
              <a:ext uri="{FF2B5EF4-FFF2-40B4-BE49-F238E27FC236}">
                <a16:creationId xmlns:a16="http://schemas.microsoft.com/office/drawing/2014/main" id="{BF0B0FF1-6113-4A3C-8FE1-0E3C9276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9588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605933-D142-4DA8-A5A0-AA63D504E066}"/>
              </a:ext>
            </a:extLst>
          </p:cNvPr>
          <p:cNvGrpSpPr/>
          <p:nvPr/>
        </p:nvGrpSpPr>
        <p:grpSpPr>
          <a:xfrm>
            <a:off x="425438" y="6105525"/>
            <a:ext cx="4712474" cy="519864"/>
            <a:chOff x="692138" y="5229225"/>
            <a:chExt cx="4712474" cy="519864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7B70D048-D948-41C8-ADBC-4B2458E30628}"/>
                </a:ext>
              </a:extLst>
            </p:cNvPr>
            <p:cNvSpPr/>
            <p:nvPr/>
          </p:nvSpPr>
          <p:spPr>
            <a:xfrm>
              <a:off x="692138" y="5229225"/>
              <a:ext cx="940230" cy="4852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CF2AA7C3-4FB9-4DB3-8758-5FB7F2D21140}"/>
                </a:ext>
              </a:extLst>
            </p:cNvPr>
            <p:cNvSpPr txBox="1">
              <a:spLocks/>
            </p:cNvSpPr>
            <p:nvPr/>
          </p:nvSpPr>
          <p:spPr>
            <a:xfrm>
              <a:off x="989837" y="5376980"/>
              <a:ext cx="4414775" cy="37210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>
              <a:lvl1pPr>
                <a:defRPr sz="2250" b="0" i="0">
                  <a:solidFill>
                    <a:srgbClr val="9E1F1F"/>
                  </a:solidFill>
                  <a:latin typeface="Calibri"/>
                  <a:ea typeface="+mj-ea"/>
                  <a:cs typeface="Calibri"/>
                </a:defRPr>
              </a:lvl1pPr>
            </a:lstStyle>
            <a:p>
              <a:pPr marL="708025" marR="0" lvl="0" indent="0" defTabSz="91440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50" b="0" i="0" strike="noStrike" kern="0" cap="none" spc="-5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interactive </a:t>
              </a:r>
              <a:r>
                <a:rPr kumimoji="0" lang="en-US" sz="2250" b="0" i="0" strike="noStrike" kern="0" cap="none" spc="-6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</a:t>
              </a:r>
              <a:r>
                <a:rPr kumimoji="0" lang="en-US" sz="2250" b="0" i="0" strike="noStrike" kern="0" cap="none" spc="-4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Visualization</a:t>
              </a:r>
              <a:r>
                <a:rPr kumimoji="0" lang="en-US" sz="2250" b="0" i="0" strike="noStrike" kern="0" cap="none" spc="135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kumimoji="0" lang="en-US" sz="2250" b="0" i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05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0"/>
            <a:ext cx="8709141" cy="339498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Introduction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Background and related work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Visualization architecture 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Case study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r>
              <a:rPr lang="en-US" dirty="0">
                <a:latin typeface="+mn-lt"/>
              </a:rPr>
              <a:t>Conclusion and Future work</a:t>
            </a:r>
          </a:p>
          <a:p>
            <a:pPr marL="385763" indent="-385763">
              <a:lnSpc>
                <a:spcPct val="160000"/>
              </a:lnSpc>
              <a:buFont typeface="+mj-lt"/>
              <a:buAutoNum type="arabicPeriod"/>
              <a:defRPr/>
            </a:pPr>
            <a:endParaRPr lang="en-US" dirty="0">
              <a:latin typeface="+mn-lt"/>
            </a:endParaRPr>
          </a:p>
          <a:p>
            <a:pPr>
              <a:lnSpc>
                <a:spcPct val="160000"/>
              </a:lnSpc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8BC5880-CDAC-43B4-B8D9-9CD8BD4649B0}"/>
              </a:ext>
            </a:extLst>
          </p:cNvPr>
          <p:cNvSpPr/>
          <p:nvPr/>
        </p:nvSpPr>
        <p:spPr>
          <a:xfrm>
            <a:off x="0" y="1143000"/>
            <a:ext cx="5026201" cy="5714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005DCC-ADDE-46A5-B552-98E9EDF10A2E}"/>
              </a:ext>
            </a:extLst>
          </p:cNvPr>
          <p:cNvSpPr/>
          <p:nvPr/>
        </p:nvSpPr>
        <p:spPr>
          <a:xfrm>
            <a:off x="347134" y="2230087"/>
            <a:ext cx="4143375" cy="13987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Image result for social media logo">
            <a:extLst>
              <a:ext uri="{FF2B5EF4-FFF2-40B4-BE49-F238E27FC236}">
                <a16:creationId xmlns:a16="http://schemas.microsoft.com/office/drawing/2014/main" id="{421923C7-5614-4381-966C-AF309628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62" y="3385504"/>
            <a:ext cx="3351884" cy="33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  <a:latin typeface="+mj-lt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B4E39-81FB-4DC2-A5D3-1A230B8C8DF6}"/>
              </a:ext>
            </a:extLst>
          </p:cNvPr>
          <p:cNvSpPr txBox="1"/>
          <p:nvPr/>
        </p:nvSpPr>
        <p:spPr>
          <a:xfrm>
            <a:off x="283743" y="1599931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Social media</a:t>
            </a:r>
          </a:p>
        </p:txBody>
      </p:sp>
      <p:pic>
        <p:nvPicPr>
          <p:cNvPr id="1042" name="Picture 18" descr="Image result for myscape logo">
            <a:extLst>
              <a:ext uri="{FF2B5EF4-FFF2-40B4-BE49-F238E27FC236}">
                <a16:creationId xmlns:a16="http://schemas.microsoft.com/office/drawing/2014/main" id="{EE3BE61D-6D31-48D8-AFBE-5B681BAC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73" y="2840614"/>
            <a:ext cx="3323273" cy="5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AB4CD5-784A-4A14-A3E5-1374046F7B5D}"/>
              </a:ext>
            </a:extLst>
          </p:cNvPr>
          <p:cNvSpPr txBox="1"/>
          <p:nvPr/>
        </p:nvSpPr>
        <p:spPr>
          <a:xfrm>
            <a:off x="584307" y="2236198"/>
            <a:ext cx="3765774" cy="1951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Financial news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potential customers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market demands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5D284-2719-46A2-AD9E-1F1CD1DE1F73}"/>
              </a:ext>
            </a:extLst>
          </p:cNvPr>
          <p:cNvSpPr/>
          <p:nvPr/>
        </p:nvSpPr>
        <p:spPr>
          <a:xfrm>
            <a:off x="214814" y="5079243"/>
            <a:ext cx="4504759" cy="1305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generate new products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evaluate </a:t>
            </a:r>
            <a:r>
              <a:rPr lang="en-US" sz="2800" b="1" dirty="0"/>
              <a:t>financial risks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D51A90-317B-4DE2-88F7-EE8F998B01C5}"/>
              </a:ext>
            </a:extLst>
          </p:cNvPr>
          <p:cNvCxnSpPr>
            <a:stCxn id="30" idx="2"/>
            <a:endCxn id="11" idx="0"/>
          </p:cNvCxnSpPr>
          <p:nvPr/>
        </p:nvCxnSpPr>
        <p:spPr>
          <a:xfrm>
            <a:off x="2467194" y="4187694"/>
            <a:ext cx="0" cy="8915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Image result for reuters icon">
            <a:extLst>
              <a:ext uri="{FF2B5EF4-FFF2-40B4-BE49-F238E27FC236}">
                <a16:creationId xmlns:a16="http://schemas.microsoft.com/office/drawing/2014/main" id="{C0FB5C4B-9552-4708-8FC9-80DE80783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18784" r="6949" b="24459"/>
          <a:stretch/>
        </p:blipFill>
        <p:spPr bwMode="auto">
          <a:xfrm>
            <a:off x="6600106" y="1343872"/>
            <a:ext cx="2129220" cy="7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cnbc icon">
            <a:extLst>
              <a:ext uri="{FF2B5EF4-FFF2-40B4-BE49-F238E27FC236}">
                <a16:creationId xmlns:a16="http://schemas.microsoft.com/office/drawing/2014/main" id="{9011559A-AE8A-420E-B40B-26275A5D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06" y="1276674"/>
            <a:ext cx="1206767" cy="87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C0D133-4863-4759-B761-250A55D2F252}"/>
              </a:ext>
            </a:extLst>
          </p:cNvPr>
          <p:cNvCxnSpPr>
            <a:cxnSpLocks/>
          </p:cNvCxnSpPr>
          <p:nvPr/>
        </p:nvCxnSpPr>
        <p:spPr>
          <a:xfrm>
            <a:off x="5026201" y="2505075"/>
            <a:ext cx="41177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3EF826-E588-42E0-82BE-DDB054D8721A}"/>
              </a:ext>
            </a:extLst>
          </p:cNvPr>
          <p:cNvSpPr txBox="1"/>
          <p:nvPr/>
        </p:nvSpPr>
        <p:spPr>
          <a:xfrm rot="16200000">
            <a:off x="8474269" y="16118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website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EA727F-914B-4464-B980-405181E943F3}"/>
              </a:ext>
            </a:extLst>
          </p:cNvPr>
          <p:cNvSpPr txBox="1"/>
          <p:nvPr/>
        </p:nvSpPr>
        <p:spPr>
          <a:xfrm rot="16200000">
            <a:off x="8115195" y="4282559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2048">
            <a:extLst>
              <a:ext uri="{FF2B5EF4-FFF2-40B4-BE49-F238E27FC236}">
                <a16:creationId xmlns:a16="http://schemas.microsoft.com/office/drawing/2014/main" id="{C1EF2E5B-6A32-43F5-B12C-F2DB1FE6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87" r="7084" b="7002"/>
          <a:stretch/>
        </p:blipFill>
        <p:spPr>
          <a:xfrm>
            <a:off x="0" y="3856278"/>
            <a:ext cx="9144000" cy="3016076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altLang="en-US" sz="2800" b="1" dirty="0">
                <a:solidFill>
                  <a:srgbClr val="FFFFFF"/>
                </a:solidFill>
                <a:latin typeface="+mj-lt"/>
              </a:rPr>
              <a:t>Project Overview</a:t>
            </a:r>
            <a:endParaRPr lang="en-US" sz="28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E3154A71-FDB5-47A5-A3DE-340631503A8A}"/>
              </a:ext>
            </a:extLst>
          </p:cNvPr>
          <p:cNvGrpSpPr/>
          <p:nvPr/>
        </p:nvGrpSpPr>
        <p:grpSpPr>
          <a:xfrm>
            <a:off x="169751" y="1203603"/>
            <a:ext cx="8834783" cy="2335791"/>
            <a:chOff x="169751" y="1203603"/>
            <a:chExt cx="8834783" cy="23357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52C455-FB39-4BFB-BE4D-24D133A8A20E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738310" y="2582344"/>
              <a:ext cx="72898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EDFF89-0FFD-4150-8049-719CACBB15C7}"/>
                </a:ext>
              </a:extLst>
            </p:cNvPr>
            <p:cNvGrpSpPr/>
            <p:nvPr/>
          </p:nvGrpSpPr>
          <p:grpSpPr>
            <a:xfrm>
              <a:off x="169751" y="1848538"/>
              <a:ext cx="1568559" cy="1467612"/>
              <a:chOff x="409574" y="2863441"/>
              <a:chExt cx="3200400" cy="299443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A5E6E0F-0529-42FC-8CC2-18029D53F1AF}"/>
                  </a:ext>
                </a:extLst>
              </p:cNvPr>
              <p:cNvSpPr/>
              <p:nvPr/>
            </p:nvSpPr>
            <p:spPr>
              <a:xfrm>
                <a:off x="409574" y="2863441"/>
                <a:ext cx="3200400" cy="2994434"/>
              </a:xfrm>
              <a:prstGeom prst="roundRect">
                <a:avLst/>
              </a:prstGeom>
              <a:noFill/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Image result for reuters icon">
                <a:extLst>
                  <a:ext uri="{FF2B5EF4-FFF2-40B4-BE49-F238E27FC236}">
                    <a16:creationId xmlns:a16="http://schemas.microsoft.com/office/drawing/2014/main" id="{5348B160-E0F7-4AAB-8DB9-7A54E57859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53" t="22962" r="11560" b="24887"/>
              <a:stretch/>
            </p:blipFill>
            <p:spPr bwMode="auto">
              <a:xfrm>
                <a:off x="633412" y="4605336"/>
                <a:ext cx="2752725" cy="809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Image result for cnbc icon">
                <a:extLst>
                  <a:ext uri="{FF2B5EF4-FFF2-40B4-BE49-F238E27FC236}">
                    <a16:creationId xmlns:a16="http://schemas.microsoft.com/office/drawing/2014/main" id="{D0ECACD2-E364-4459-BA74-5D92136EB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8929" y="3263850"/>
                <a:ext cx="1681691" cy="1225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8042ED-28D5-4ED9-9EA3-2ED10FEC85AB}"/>
                </a:ext>
              </a:extLst>
            </p:cNvPr>
            <p:cNvSpPr txBox="1"/>
            <p:nvPr/>
          </p:nvSpPr>
          <p:spPr>
            <a:xfrm>
              <a:off x="400032" y="120360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NEWS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D92DB3-306E-4770-B3E7-013175621442}"/>
                </a:ext>
              </a:extLst>
            </p:cNvPr>
            <p:cNvGrpSpPr/>
            <p:nvPr/>
          </p:nvGrpSpPr>
          <p:grpSpPr>
            <a:xfrm>
              <a:off x="2591110" y="1768510"/>
              <a:ext cx="2227667" cy="1495873"/>
              <a:chOff x="4317580" y="1748203"/>
              <a:chExt cx="2227667" cy="149587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9B73A2-ED3B-483B-A78D-F7EAFCC3EFF1}"/>
                  </a:ext>
                </a:extLst>
              </p:cNvPr>
              <p:cNvSpPr txBox="1"/>
              <p:nvPr/>
            </p:nvSpPr>
            <p:spPr>
              <a:xfrm>
                <a:off x="5143122" y="2612913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Facebook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A4FE3F-4E9B-4F2D-8155-F554236B2C18}"/>
                  </a:ext>
                </a:extLst>
              </p:cNvPr>
              <p:cNvSpPr txBox="1"/>
              <p:nvPr/>
            </p:nvSpPr>
            <p:spPr>
              <a:xfrm>
                <a:off x="5193595" y="1811575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$200 billion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2DB9E8-90A7-4EFC-AC0E-48495ED07D01}"/>
                  </a:ext>
                </a:extLst>
              </p:cNvPr>
              <p:cNvSpPr txBox="1"/>
              <p:nvPr/>
            </p:nvSpPr>
            <p:spPr>
              <a:xfrm>
                <a:off x="5554653" y="2054612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+mn-lt"/>
                  </a:rPr>
                  <a:t>China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2DF86-B14E-4B81-BD05-46C32F49F63F}"/>
                  </a:ext>
                </a:extLst>
              </p:cNvPr>
              <p:cNvSpPr txBox="1"/>
              <p:nvPr/>
            </p:nvSpPr>
            <p:spPr>
              <a:xfrm>
                <a:off x="4424947" y="2613306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8EC1"/>
                    </a:solidFill>
                    <a:latin typeface="+mn-lt"/>
                  </a:rPr>
                  <a:t>Brexit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F47F75-8E36-4513-B63A-FCB4E8EF3193}"/>
                  </a:ext>
                </a:extLst>
              </p:cNvPr>
              <p:cNvSpPr txBox="1"/>
              <p:nvPr/>
            </p:nvSpPr>
            <p:spPr>
              <a:xfrm>
                <a:off x="4531288" y="1748203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8EC1"/>
                    </a:solidFill>
                    <a:latin typeface="+mn-lt"/>
                  </a:rPr>
                  <a:t>UK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BC910F-0611-4199-92F2-1F8320EF4DB9}"/>
                  </a:ext>
                </a:extLst>
              </p:cNvPr>
              <p:cNvSpPr txBox="1"/>
              <p:nvPr/>
            </p:nvSpPr>
            <p:spPr>
              <a:xfrm>
                <a:off x="4348948" y="2311266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Bloomberg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5DF212-9C23-4EAB-BF83-9736945181CF}"/>
                  </a:ext>
                </a:extLst>
              </p:cNvPr>
              <p:cNvSpPr/>
              <p:nvPr/>
            </p:nvSpPr>
            <p:spPr>
              <a:xfrm>
                <a:off x="4643867" y="2874744"/>
                <a:ext cx="1556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Getty Images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B7010B-CA4E-4DB7-BC97-C005501AAD8D}"/>
                  </a:ext>
                </a:extLst>
              </p:cNvPr>
              <p:cNvSpPr txBox="1"/>
              <p:nvPr/>
            </p:nvSpPr>
            <p:spPr>
              <a:xfrm>
                <a:off x="4317580" y="2041321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34 billion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502A06-AE34-418B-B538-044FEEA81E09}"/>
                </a:ext>
              </a:extLst>
            </p:cNvPr>
            <p:cNvSpPr txBox="1"/>
            <p:nvPr/>
          </p:nvSpPr>
          <p:spPr>
            <a:xfrm>
              <a:off x="3296895" y="1203603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TERMS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04581D-2E3F-4CA5-B7D7-B64FEE5E3E28}"/>
                </a:ext>
              </a:extLst>
            </p:cNvPr>
            <p:cNvSpPr txBox="1"/>
            <p:nvPr/>
          </p:nvSpPr>
          <p:spPr>
            <a:xfrm>
              <a:off x="6516109" y="1203603"/>
              <a:ext cx="16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TIMELINE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97154C-2D08-48FE-8945-77C7A6E5D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12653" r="34636" b="6670"/>
            <a:stretch/>
          </p:blipFill>
          <p:spPr>
            <a:xfrm>
              <a:off x="5632370" y="1665268"/>
              <a:ext cx="3372163" cy="1755903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3A6A5CE-D22C-4012-8CB0-9BC4CF87CE96}"/>
                </a:ext>
              </a:extLst>
            </p:cNvPr>
            <p:cNvSpPr/>
            <p:nvPr/>
          </p:nvSpPr>
          <p:spPr>
            <a:xfrm>
              <a:off x="2525766" y="1751527"/>
              <a:ext cx="2293011" cy="1661633"/>
            </a:xfrm>
            <a:prstGeom prst="round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2085F07-87E5-45E4-8EB9-A18C9E7010FA}"/>
                </a:ext>
              </a:extLst>
            </p:cNvPr>
            <p:cNvSpPr/>
            <p:nvPr/>
          </p:nvSpPr>
          <p:spPr>
            <a:xfrm>
              <a:off x="5579344" y="1635525"/>
              <a:ext cx="3425190" cy="1903869"/>
            </a:xfrm>
            <a:prstGeom prst="round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51D040B9-3855-4B1E-80DA-F1985C684B5A}"/>
              </a:ext>
            </a:extLst>
          </p:cNvPr>
          <p:cNvSpPr/>
          <p:nvPr/>
        </p:nvSpPr>
        <p:spPr>
          <a:xfrm>
            <a:off x="0" y="3865524"/>
            <a:ext cx="914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Dynamic terms/topics behavior over time</a:t>
            </a:r>
          </a:p>
        </p:txBody>
      </p:sp>
      <p:cxnSp>
        <p:nvCxnSpPr>
          <p:cNvPr id="2058" name="Straight Arrow Connector 2057">
            <a:extLst>
              <a:ext uri="{FF2B5EF4-FFF2-40B4-BE49-F238E27FC236}">
                <a16:creationId xmlns:a16="http://schemas.microsoft.com/office/drawing/2014/main" id="{ADA04A4B-9038-43D6-B8E3-09E2B04B605A}"/>
              </a:ext>
            </a:extLst>
          </p:cNvPr>
          <p:cNvCxnSpPr>
            <a:stCxn id="2056" idx="4"/>
          </p:cNvCxnSpPr>
          <p:nvPr/>
        </p:nvCxnSpPr>
        <p:spPr>
          <a:xfrm>
            <a:off x="5213939" y="2843194"/>
            <a:ext cx="0" cy="966806"/>
          </a:xfrm>
          <a:prstGeom prst="straightConnector1">
            <a:avLst/>
          </a:prstGeom>
          <a:ln w="76200">
            <a:tailEnd type="triangle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Oval 2055">
            <a:extLst>
              <a:ext uri="{FF2B5EF4-FFF2-40B4-BE49-F238E27FC236}">
                <a16:creationId xmlns:a16="http://schemas.microsoft.com/office/drawing/2014/main" id="{A96078A0-A231-43AD-942D-F118DEE66526}"/>
              </a:ext>
            </a:extLst>
          </p:cNvPr>
          <p:cNvSpPr/>
          <p:nvPr/>
        </p:nvSpPr>
        <p:spPr>
          <a:xfrm>
            <a:off x="4915489" y="2246294"/>
            <a:ext cx="596900" cy="5969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554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TextFlow visualization">
            <a:extLst>
              <a:ext uri="{FF2B5EF4-FFF2-40B4-BE49-F238E27FC236}">
                <a16:creationId xmlns:a16="http://schemas.microsoft.com/office/drawing/2014/main" id="{B7225D1F-5DF0-4D32-9729-148B25AB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3889481"/>
            <a:ext cx="4162424" cy="263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Related work</a:t>
            </a:r>
          </a:p>
        </p:txBody>
      </p:sp>
      <p:pic>
        <p:nvPicPr>
          <p:cNvPr id="5" name="Picture 2" descr="A picture containing object&#10;&#10;Description automatically generated with very low confidence">
            <a:extLst>
              <a:ext uri="{FF2B5EF4-FFF2-40B4-BE49-F238E27FC236}">
                <a16:creationId xmlns:a16="http://schemas.microsoft.com/office/drawing/2014/main" id="{8F529E8E-FFA4-4D77-BCAC-2A6E2EE16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"/>
          <a:stretch/>
        </p:blipFill>
        <p:spPr bwMode="auto">
          <a:xfrm>
            <a:off x="4317865" y="3751256"/>
            <a:ext cx="4689203" cy="27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5578AF-DF55-4592-BD8A-485A8FA406A8}"/>
              </a:ext>
            </a:extLst>
          </p:cNvPr>
          <p:cNvSpPr/>
          <p:nvPr/>
        </p:nvSpPr>
        <p:spPr>
          <a:xfrm>
            <a:off x="6045200" y="6162707"/>
            <a:ext cx="9541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 err="1"/>
              <a:t>TextArc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1F27E2-6324-4C0D-9908-6E49DCED79D1}"/>
              </a:ext>
            </a:extLst>
          </p:cNvPr>
          <p:cNvGrpSpPr/>
          <p:nvPr/>
        </p:nvGrpSpPr>
        <p:grpSpPr>
          <a:xfrm>
            <a:off x="386156" y="1712364"/>
            <a:ext cx="3538131" cy="1582353"/>
            <a:chOff x="386156" y="1846647"/>
            <a:chExt cx="3538131" cy="15823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121E44-966F-4D59-A590-6823160EE2AB}"/>
                </a:ext>
              </a:extLst>
            </p:cNvPr>
            <p:cNvSpPr/>
            <p:nvPr/>
          </p:nvSpPr>
          <p:spPr>
            <a:xfrm>
              <a:off x="386156" y="1846647"/>
              <a:ext cx="2725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Text visualization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EC71B3-4AF6-46C4-849D-E10CF5FE25A6}"/>
                </a:ext>
              </a:extLst>
            </p:cNvPr>
            <p:cNvSpPr/>
            <p:nvPr/>
          </p:nvSpPr>
          <p:spPr>
            <a:xfrm>
              <a:off x="759219" y="2470340"/>
              <a:ext cx="3165068" cy="95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+ focus on topic evolution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-  not their correlations</a:t>
              </a:r>
            </a:p>
          </p:txBody>
        </p:sp>
      </p:grpSp>
      <p:pic>
        <p:nvPicPr>
          <p:cNvPr id="6148" name="Picture 4" descr="Teaser Image">
            <a:extLst>
              <a:ext uri="{FF2B5EF4-FFF2-40B4-BE49-F238E27FC236}">
                <a16:creationId xmlns:a16="http://schemas.microsoft.com/office/drawing/2014/main" id="{54D32D07-6B82-420C-A515-5A0196FC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862394"/>
            <a:ext cx="4772199" cy="17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5C65AA-5A8C-406D-8DB4-EBBB59E233BA}"/>
              </a:ext>
            </a:extLst>
          </p:cNvPr>
          <p:cNvSpPr/>
          <p:nvPr/>
        </p:nvSpPr>
        <p:spPr>
          <a:xfrm>
            <a:off x="4384442" y="1441347"/>
            <a:ext cx="464525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EvoRiver</a:t>
            </a:r>
            <a:r>
              <a:rPr lang="en-US" dirty="0"/>
              <a:t> </a:t>
            </a:r>
            <a:r>
              <a:rPr lang="en-US" sz="1400" dirty="0"/>
              <a:t>separate the negative and positive threads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075E-4D62-4767-ADDF-9E64812B9FE9}"/>
              </a:ext>
            </a:extLst>
          </p:cNvPr>
          <p:cNvSpPr/>
          <p:nvPr/>
        </p:nvSpPr>
        <p:spPr>
          <a:xfrm>
            <a:off x="1362520" y="6173280"/>
            <a:ext cx="109523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 err="1"/>
              <a:t>TextFlow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0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Related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21E44-966F-4D59-A590-6823160EE2AB}"/>
              </a:ext>
            </a:extLst>
          </p:cNvPr>
          <p:cNvSpPr/>
          <p:nvPr/>
        </p:nvSpPr>
        <p:spPr>
          <a:xfrm>
            <a:off x="241300" y="1405852"/>
            <a:ext cx="5117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Financial analysis from social media</a:t>
            </a:r>
            <a:endParaRPr lang="en-US" sz="2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90F003-F6CC-4BEE-8D5D-FA840CB9F7F4}"/>
              </a:ext>
            </a:extLst>
          </p:cNvPr>
          <p:cNvGrpSpPr/>
          <p:nvPr/>
        </p:nvGrpSpPr>
        <p:grpSpPr>
          <a:xfrm>
            <a:off x="0" y="2603009"/>
            <a:ext cx="9144000" cy="4229100"/>
            <a:chOff x="0" y="2603009"/>
            <a:chExt cx="9144000" cy="4229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03AC6F-E93F-4084-9C34-74C75D407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80" t="18703" r="5040" b="18333"/>
            <a:stretch/>
          </p:blipFill>
          <p:spPr>
            <a:xfrm>
              <a:off x="1070173" y="2603009"/>
              <a:ext cx="7003654" cy="380618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B8D6AC-E2B6-4508-BD92-58BFCF792FAB}"/>
                </a:ext>
              </a:extLst>
            </p:cNvPr>
            <p:cNvSpPr/>
            <p:nvPr/>
          </p:nvSpPr>
          <p:spPr>
            <a:xfrm>
              <a:off x="0" y="6462777"/>
              <a:ext cx="9144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Number of publications on social media in financial markets from Google Scholar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18DCF1-3ADA-469A-841A-B670F5F08421}"/>
              </a:ext>
            </a:extLst>
          </p:cNvPr>
          <p:cNvSpPr/>
          <p:nvPr/>
        </p:nvSpPr>
        <p:spPr>
          <a:xfrm>
            <a:off x="614363" y="1916822"/>
            <a:ext cx="650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Goal: the interesting insights from social media data</a:t>
            </a:r>
          </a:p>
        </p:txBody>
      </p:sp>
    </p:spTree>
    <p:extLst>
      <p:ext uri="{BB962C8B-B14F-4D97-AF65-F5344CB8AC3E}">
        <p14:creationId xmlns:p14="http://schemas.microsoft.com/office/powerpoint/2010/main" val="64160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F37255-FB77-48CB-8F75-9CCEE2B0D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"/>
          <a:stretch/>
        </p:blipFill>
        <p:spPr>
          <a:xfrm>
            <a:off x="226336" y="1195057"/>
            <a:ext cx="8691327" cy="482133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Visualization architecture 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2FE1D-F149-4989-AEC6-64BEC90CB219}"/>
              </a:ext>
            </a:extLst>
          </p:cNvPr>
          <p:cNvSpPr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743200" indent="-342900">
              <a:buAutoNum type="alphaUcParenR"/>
            </a:pPr>
            <a:r>
              <a:rPr lang="en-US" dirty="0"/>
              <a:t>Utility component </a:t>
            </a:r>
          </a:p>
          <a:p>
            <a:pPr marL="2743200" indent="-342900">
              <a:buAutoNum type="alphaUcParenR"/>
            </a:pPr>
            <a:r>
              <a:rPr lang="en-US" dirty="0"/>
              <a:t>Topics stream component</a:t>
            </a:r>
          </a:p>
          <a:p>
            <a:pPr marL="2743200" indent="-342900">
              <a:buAutoNum type="alphaUcParenR"/>
            </a:pPr>
            <a:r>
              <a:rPr lang="en-US" dirty="0"/>
              <a:t>Dynamic network component</a:t>
            </a:r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User interactions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0CBC5-30B1-4F96-A90A-23875485EFFD}"/>
              </a:ext>
            </a:extLst>
          </p:cNvPr>
          <p:cNvGrpSpPr/>
          <p:nvPr/>
        </p:nvGrpSpPr>
        <p:grpSpPr>
          <a:xfrm>
            <a:off x="0" y="1112374"/>
            <a:ext cx="9144000" cy="4633253"/>
            <a:chOff x="0" y="1112374"/>
            <a:chExt cx="9144000" cy="4633253"/>
          </a:xfrm>
        </p:grpSpPr>
        <p:pic>
          <p:nvPicPr>
            <p:cNvPr id="5" name="Picture 4" descr="A screen shot of a map&#10;&#10;Description automatically generated">
              <a:extLst>
                <a:ext uri="{FF2B5EF4-FFF2-40B4-BE49-F238E27FC236}">
                  <a16:creationId xmlns:a16="http://schemas.microsoft.com/office/drawing/2014/main" id="{99308781-7ED0-4D35-9210-9832BA779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003"/>
            <a:stretch/>
          </p:blipFill>
          <p:spPr>
            <a:xfrm>
              <a:off x="0" y="1117600"/>
              <a:ext cx="9144000" cy="4628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screen shot of a map&#10;&#10;Description automatically generated">
              <a:extLst>
                <a:ext uri="{FF2B5EF4-FFF2-40B4-BE49-F238E27FC236}">
                  <a16:creationId xmlns:a16="http://schemas.microsoft.com/office/drawing/2014/main" id="{39B774C6-FB65-4C6C-8495-7420776A8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100" b="94193"/>
            <a:stretch/>
          </p:blipFill>
          <p:spPr>
            <a:xfrm>
              <a:off x="7543800" y="1112374"/>
              <a:ext cx="1600200" cy="26875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EC2FE1D-F149-4989-AEC6-64BEC90CB219}"/>
              </a:ext>
            </a:extLst>
          </p:cNvPr>
          <p:cNvSpPr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543050" indent="-342900">
              <a:buAutoNum type="alphaUcParenR"/>
            </a:pPr>
            <a:r>
              <a:rPr lang="en-US" dirty="0"/>
              <a:t> </a:t>
            </a:r>
            <a:r>
              <a:rPr lang="en-US" b="1" dirty="0"/>
              <a:t>Search box</a:t>
            </a:r>
            <a:r>
              <a:rPr lang="en-US" dirty="0"/>
              <a:t> with “auto complete” widget</a:t>
            </a:r>
          </a:p>
          <a:p>
            <a:pPr marL="1543050" indent="-342900">
              <a:buAutoNum type="alphaUcParenR"/>
            </a:pPr>
            <a:r>
              <a:rPr lang="en-US" dirty="0"/>
              <a:t> Detail of current term with </a:t>
            </a:r>
            <a:r>
              <a:rPr lang="en-US" b="1" dirty="0"/>
              <a:t>mouse over</a:t>
            </a:r>
          </a:p>
          <a:p>
            <a:pPr marL="1543050" indent="-342900">
              <a:buAutoNum type="alphaUcParenR"/>
            </a:pPr>
            <a:r>
              <a:rPr lang="en-US" dirty="0"/>
              <a:t> Appearance of the terms over time</a:t>
            </a:r>
          </a:p>
          <a:p>
            <a:pPr marL="1543050" indent="-342900">
              <a:buAutoNum type="alphaUcParenR"/>
            </a:pPr>
            <a:r>
              <a:rPr lang="en-US" dirty="0"/>
              <a:t> Other terms related to current search word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84774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ky&#10;&#10;Description automatically generated">
            <a:extLst>
              <a:ext uri="{FF2B5EF4-FFF2-40B4-BE49-F238E27FC236}">
                <a16:creationId xmlns:a16="http://schemas.microsoft.com/office/drawing/2014/main" id="{A59241B2-3700-44C1-A54C-EE81C39A5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6" r="34412" b="27247"/>
          <a:stretch/>
        </p:blipFill>
        <p:spPr>
          <a:xfrm>
            <a:off x="0" y="1066502"/>
            <a:ext cx="9144000" cy="5422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0033C1-DF90-4381-87DF-34CFBAB62E15}"/>
              </a:ext>
            </a:extLst>
          </p:cNvPr>
          <p:cNvSpPr/>
          <p:nvPr/>
        </p:nvSpPr>
        <p:spPr>
          <a:xfrm>
            <a:off x="0" y="5791498"/>
            <a:ext cx="9144000" cy="1061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Mouse click </a:t>
            </a:r>
            <a:r>
              <a:rPr lang="en-US" dirty="0"/>
              <a:t>allows users to: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glance over a thumbnail of article’s image over a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webpage of the article.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428F993-AD91-4116-B240-279AE2060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000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/>
              </a:rPr>
              <a:t>User interactions </a:t>
            </a: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(cont.) 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47357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367</Words>
  <Application>Microsoft Office PowerPoint</Application>
  <PresentationFormat>On-screen Show (4:3)</PresentationFormat>
  <Paragraphs>94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Lucida Grande</vt:lpstr>
      <vt:lpstr>Times New Roman</vt:lpstr>
      <vt:lpstr>Wingdings</vt:lpstr>
      <vt:lpstr>Custom Design</vt:lpstr>
      <vt:lpstr>1_Custom Design</vt:lpstr>
      <vt:lpstr>PowerPoint Presentation</vt:lpstr>
      <vt:lpstr>Outline</vt:lpstr>
      <vt:lpstr>PowerPoint Presentation</vt:lpstr>
      <vt:lpstr>PowerPoint Presentation</vt:lpstr>
      <vt:lpstr>Related work</vt:lpstr>
      <vt:lpstr>Related work</vt:lpstr>
      <vt:lpstr>Visualization architecture </vt:lpstr>
      <vt:lpstr>User interactions</vt:lpstr>
      <vt:lpstr>User interactions (cont.) </vt:lpstr>
      <vt:lpstr>User interactions (cont.) </vt:lpstr>
      <vt:lpstr>Case study</vt:lpstr>
      <vt:lpstr>Case study</vt:lpstr>
      <vt:lpstr>Conclusion and Future work</vt:lpstr>
      <vt:lpstr>Questions?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nguyen ngan</cp:lastModifiedBy>
  <cp:revision>141</cp:revision>
  <dcterms:created xsi:type="dcterms:W3CDTF">2005-04-19T19:05:52Z</dcterms:created>
  <dcterms:modified xsi:type="dcterms:W3CDTF">2018-12-09T21:12:15Z</dcterms:modified>
</cp:coreProperties>
</file>